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aramond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aramond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aramond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aramond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aramond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aramond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aramond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aramond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aramon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D4D5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E3DD"/>
          </a:solidFill>
        </a:fill>
      </a:tcStyle>
    </a:wholeTbl>
    <a:band2H>
      <a:tcTxStyle b="def" i="def"/>
      <a:tcStyle>
        <a:tcBdr/>
        <a:fill>
          <a:solidFill>
            <a:srgbClr val="F4F1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D3D5"/>
          </a:solidFill>
        </a:fill>
      </a:tcStyle>
    </a:wholeTbl>
    <a:band2H>
      <a:tcTxStyle b="def" i="def"/>
      <a:tcStyle>
        <a:tcBdr/>
        <a:fill>
          <a:solidFill>
            <a:srgbClr val="EDEA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FFFFFF"/>
        </a:solidFill>
        <a:latin typeface="+mj-lt"/>
        <a:ea typeface="+mj-ea"/>
        <a:cs typeface="+mj-cs"/>
        <a:sym typeface="Garamond"/>
      </a:defRPr>
    </a:lvl1pPr>
    <a:lvl2pPr indent="228600" latinLnBrk="0">
      <a:defRPr sz="1200">
        <a:solidFill>
          <a:srgbClr val="FFFFFF"/>
        </a:solidFill>
        <a:latin typeface="+mj-lt"/>
        <a:ea typeface="+mj-ea"/>
        <a:cs typeface="+mj-cs"/>
        <a:sym typeface="Garamond"/>
      </a:defRPr>
    </a:lvl2pPr>
    <a:lvl3pPr indent="457200" latinLnBrk="0">
      <a:defRPr sz="1200">
        <a:solidFill>
          <a:srgbClr val="FFFFFF"/>
        </a:solidFill>
        <a:latin typeface="+mj-lt"/>
        <a:ea typeface="+mj-ea"/>
        <a:cs typeface="+mj-cs"/>
        <a:sym typeface="Garamond"/>
      </a:defRPr>
    </a:lvl3pPr>
    <a:lvl4pPr indent="685800" latinLnBrk="0">
      <a:defRPr sz="1200">
        <a:solidFill>
          <a:srgbClr val="FFFFFF"/>
        </a:solidFill>
        <a:latin typeface="+mj-lt"/>
        <a:ea typeface="+mj-ea"/>
        <a:cs typeface="+mj-cs"/>
        <a:sym typeface="Garamond"/>
      </a:defRPr>
    </a:lvl4pPr>
    <a:lvl5pPr indent="914400" latinLnBrk="0">
      <a:defRPr sz="1200">
        <a:solidFill>
          <a:srgbClr val="FFFFFF"/>
        </a:solidFill>
        <a:latin typeface="+mj-lt"/>
        <a:ea typeface="+mj-ea"/>
        <a:cs typeface="+mj-cs"/>
        <a:sym typeface="Garamond"/>
      </a:defRPr>
    </a:lvl5pPr>
    <a:lvl6pPr indent="1143000" latinLnBrk="0">
      <a:defRPr sz="1200">
        <a:solidFill>
          <a:srgbClr val="FFFFFF"/>
        </a:solidFill>
        <a:latin typeface="+mj-lt"/>
        <a:ea typeface="+mj-ea"/>
        <a:cs typeface="+mj-cs"/>
        <a:sym typeface="Garamond"/>
      </a:defRPr>
    </a:lvl6pPr>
    <a:lvl7pPr indent="1371600" latinLnBrk="0">
      <a:defRPr sz="1200">
        <a:solidFill>
          <a:srgbClr val="FFFFFF"/>
        </a:solidFill>
        <a:latin typeface="+mj-lt"/>
        <a:ea typeface="+mj-ea"/>
        <a:cs typeface="+mj-cs"/>
        <a:sym typeface="Garamond"/>
      </a:defRPr>
    </a:lvl7pPr>
    <a:lvl8pPr indent="1600200" latinLnBrk="0">
      <a:defRPr sz="1200">
        <a:solidFill>
          <a:srgbClr val="FFFFFF"/>
        </a:solidFill>
        <a:latin typeface="+mj-lt"/>
        <a:ea typeface="+mj-ea"/>
        <a:cs typeface="+mj-cs"/>
        <a:sym typeface="Garamond"/>
      </a:defRPr>
    </a:lvl8pPr>
    <a:lvl9pPr indent="1828800" latinLnBrk="0">
      <a:defRPr sz="1200">
        <a:solidFill>
          <a:srgbClr val="FFFFFF"/>
        </a:solidFill>
        <a:latin typeface="+mj-lt"/>
        <a:ea typeface="+mj-ea"/>
        <a:cs typeface="+mj-cs"/>
        <a:sym typeface="Garamond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-1" y="2925286"/>
            <a:ext cx="9144001" cy="1588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Shape 13"/>
          <p:cNvSpPr/>
          <p:nvPr/>
        </p:nvSpPr>
        <p:spPr>
          <a:xfrm>
            <a:off x="2514600" y="2362200"/>
            <a:ext cx="4114800" cy="1127761"/>
          </a:xfrm>
          <a:prstGeom prst="rect">
            <a:avLst/>
          </a:prstGeom>
          <a:solidFill>
            <a:srgbClr val="FFFFFF"/>
          </a:solidFill>
          <a:ln w="762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spcBef>
                <a:spcPts val="400"/>
              </a:spcBef>
              <a:defRPr b="1" cap="all"/>
            </a:pP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2565400" y="3045460"/>
            <a:ext cx="4013200" cy="428626"/>
          </a:xfrm>
          <a:prstGeom prst="rect">
            <a:avLst/>
          </a:prstGeom>
        </p:spPr>
        <p:txBody>
          <a:bodyPr lIns="0" tIns="0" rIns="0" bIns="0"/>
          <a:lstStyle>
            <a:lvl1pPr>
              <a:defRPr spc="0" sz="1600">
                <a:solidFill>
                  <a:srgbClr val="404040"/>
                </a:solidFill>
              </a:defRPr>
            </a:lvl1pPr>
            <a:lvl2pPr indent="457200">
              <a:defRPr spc="0" sz="1600">
                <a:solidFill>
                  <a:srgbClr val="404040"/>
                </a:solidFill>
              </a:defRPr>
            </a:lvl2pPr>
            <a:lvl3pPr indent="914400">
              <a:defRPr spc="0" sz="1600">
                <a:solidFill>
                  <a:srgbClr val="404040"/>
                </a:solidFill>
              </a:defRPr>
            </a:lvl3pPr>
            <a:lvl4pPr indent="1371600">
              <a:defRPr spc="0" sz="1600">
                <a:solidFill>
                  <a:srgbClr val="404040"/>
                </a:solidFill>
              </a:defRPr>
            </a:lvl4pPr>
            <a:lvl5pPr indent="1828800">
              <a:defRPr spc="0" sz="1600">
                <a:solidFill>
                  <a:srgbClr val="40404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title"/>
          </p:nvPr>
        </p:nvSpPr>
        <p:spPr>
          <a:xfrm>
            <a:off x="2565400" y="2397760"/>
            <a:ext cx="4013200" cy="599441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0" tIns="0" rIns="0" bIns="0" anchor="b"/>
          <a:lstStyle/>
          <a:p>
            <a:pPr/>
            <a:r>
              <a:t>Title Text</a:t>
            </a:r>
          </a:p>
        </p:txBody>
      </p:sp>
      <p:sp>
        <p:nvSpPr>
          <p:cNvPr id="16" name="Shape 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0" y="1335973"/>
            <a:ext cx="9144000" cy="55220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-1" y="1331436"/>
            <a:ext cx="9144001" cy="1588"/>
          </a:xfrm>
          <a:prstGeom prst="line">
            <a:avLst/>
          </a:prstGeom>
          <a:ln w="12700">
            <a:solidFill>
              <a:srgbClr val="BBAA8A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3" name="Shape 113"/>
          <p:cNvSpPr/>
          <p:nvPr>
            <p:ph type="title"/>
          </p:nvPr>
        </p:nvSpPr>
        <p:spPr>
          <a:xfrm>
            <a:off x="2514600" y="975360"/>
            <a:ext cx="4114800" cy="7010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xfrm>
            <a:off x="457200" y="2019300"/>
            <a:ext cx="8229600" cy="41173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 flipH="1">
            <a:off x="7695405" y="794"/>
            <a:ext cx="1590" cy="6858001"/>
          </a:xfrm>
          <a:prstGeom prst="line">
            <a:avLst/>
          </a:prstGeom>
          <a:ln w="12700">
            <a:solidFill>
              <a:srgbClr val="BBAA8A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3" name="Shape 123"/>
          <p:cNvSpPr/>
          <p:nvPr/>
        </p:nvSpPr>
        <p:spPr>
          <a:xfrm>
            <a:off x="0" y="1"/>
            <a:ext cx="7696200" cy="6858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xfrm>
            <a:off x="457200" y="914400"/>
            <a:ext cx="6629400" cy="50292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hape 125"/>
          <p:cNvSpPr/>
          <p:nvPr>
            <p:ph type="title"/>
          </p:nvPr>
        </p:nvSpPr>
        <p:spPr>
          <a:xfrm>
            <a:off x="7239000" y="914400"/>
            <a:ext cx="926981" cy="50292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1335973"/>
            <a:ext cx="9144000" cy="55220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-1" y="1331436"/>
            <a:ext cx="9144001" cy="1588"/>
          </a:xfrm>
          <a:prstGeom prst="line">
            <a:avLst/>
          </a:prstGeom>
          <a:ln w="12700">
            <a:solidFill>
              <a:srgbClr val="BBAA8A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457200" y="2020823"/>
            <a:ext cx="8229600" cy="407517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title"/>
          </p:nvPr>
        </p:nvSpPr>
        <p:spPr>
          <a:xfrm>
            <a:off x="2514600" y="975360"/>
            <a:ext cx="4114800" cy="7010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3922776"/>
            <a:ext cx="9144000" cy="29352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Shape 35"/>
          <p:cNvSpPr/>
          <p:nvPr/>
        </p:nvSpPr>
        <p:spPr>
          <a:xfrm>
            <a:off x="-1" y="3921760"/>
            <a:ext cx="9144001" cy="1588"/>
          </a:xfrm>
          <a:prstGeom prst="line">
            <a:avLst/>
          </a:prstGeom>
          <a:ln w="12700">
            <a:solidFill>
              <a:srgbClr val="353538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Shape 36"/>
          <p:cNvSpPr/>
          <p:nvPr/>
        </p:nvSpPr>
        <p:spPr>
          <a:xfrm>
            <a:off x="2514600" y="3368040"/>
            <a:ext cx="4114800" cy="1127761"/>
          </a:xfrm>
          <a:prstGeom prst="rect">
            <a:avLst/>
          </a:prstGeom>
          <a:solidFill>
            <a:srgbClr val="000000"/>
          </a:solidFill>
          <a:ln w="762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spcBef>
                <a:spcPts val="400"/>
              </a:spcBef>
              <a:defRPr b="1" cap="all">
                <a:solidFill>
                  <a:srgbClr val="FFFFFF"/>
                </a:solidFill>
              </a:defRPr>
            </a:pPr>
          </a:p>
        </p:txBody>
      </p:sp>
      <p:sp>
        <p:nvSpPr>
          <p:cNvPr id="37" name="Shape 37"/>
          <p:cNvSpPr/>
          <p:nvPr>
            <p:ph type="title"/>
          </p:nvPr>
        </p:nvSpPr>
        <p:spPr>
          <a:xfrm>
            <a:off x="2529052" y="3367246"/>
            <a:ext cx="4085898" cy="706822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lIns="0" tIns="0" rIns="0" bIns="0"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2518542" y="4084577"/>
            <a:ext cx="4106918" cy="397095"/>
          </a:xfrm>
          <a:prstGeom prst="rect">
            <a:avLst/>
          </a:prstGeom>
        </p:spPr>
        <p:txBody>
          <a:bodyPr lIns="0" tIns="0" rIns="0" bIns="0"/>
          <a:lstStyle>
            <a:lvl1pPr>
              <a:defRPr spc="0" sz="1600"/>
            </a:lvl1pPr>
            <a:lvl2pPr indent="457200">
              <a:defRPr spc="0" sz="1600"/>
            </a:lvl2pPr>
            <a:lvl3pPr indent="914400">
              <a:defRPr spc="0" sz="1600"/>
            </a:lvl3pPr>
            <a:lvl4pPr indent="1371600">
              <a:defRPr spc="0" sz="1600"/>
            </a:lvl4pPr>
            <a:lvl5pPr indent="1828800">
              <a:defRPr spc="0"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1335973"/>
            <a:ext cx="9144000" cy="55220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" name="Shape 47"/>
          <p:cNvSpPr/>
          <p:nvPr/>
        </p:nvSpPr>
        <p:spPr>
          <a:xfrm>
            <a:off x="-1" y="1331436"/>
            <a:ext cx="9144001" cy="1588"/>
          </a:xfrm>
          <a:prstGeom prst="line">
            <a:avLst/>
          </a:prstGeom>
          <a:ln w="12700">
            <a:solidFill>
              <a:srgbClr val="BBAA8A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Shape 48"/>
          <p:cNvSpPr/>
          <p:nvPr>
            <p:ph type="body" sz="half" idx="1"/>
          </p:nvPr>
        </p:nvSpPr>
        <p:spPr>
          <a:xfrm>
            <a:off x="457201" y="2020823"/>
            <a:ext cx="4023360" cy="400507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title"/>
          </p:nvPr>
        </p:nvSpPr>
        <p:spPr>
          <a:xfrm>
            <a:off x="2514600" y="975360"/>
            <a:ext cx="4114800" cy="7010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1335973"/>
            <a:ext cx="9144000" cy="55220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-1" y="1331436"/>
            <a:ext cx="9144001" cy="1588"/>
          </a:xfrm>
          <a:prstGeom prst="line">
            <a:avLst/>
          </a:prstGeom>
          <a:ln w="12700">
            <a:solidFill>
              <a:srgbClr val="BBAA8A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" name="Shape 59"/>
          <p:cNvSpPr/>
          <p:nvPr>
            <p:ph type="body" sz="half" idx="1"/>
          </p:nvPr>
        </p:nvSpPr>
        <p:spPr>
          <a:xfrm>
            <a:off x="457201" y="2819400"/>
            <a:ext cx="4023360" cy="320954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/>
          <p:nvPr>
            <p:ph type="body" sz="quarter" idx="13"/>
          </p:nvPr>
        </p:nvSpPr>
        <p:spPr>
          <a:xfrm>
            <a:off x="457199" y="2020823"/>
            <a:ext cx="4023361" cy="704089"/>
          </a:xfrm>
          <a:prstGeom prst="rect">
            <a:avLst/>
          </a:prstGeom>
        </p:spPr>
        <p:txBody>
          <a:bodyPr anchor="ctr"/>
          <a:lstStyle/>
          <a:p>
            <a:pPr>
              <a:spcBef>
                <a:spcPts val="400"/>
              </a:spcBef>
              <a:defRPr b="1" spc="200" sz="1800"/>
            </a:pPr>
          </a:p>
        </p:txBody>
      </p:sp>
      <p:sp>
        <p:nvSpPr>
          <p:cNvPr id="61" name="Shape 61"/>
          <p:cNvSpPr/>
          <p:nvPr>
            <p:ph type="body" sz="quarter" idx="14"/>
          </p:nvPr>
        </p:nvSpPr>
        <p:spPr>
          <a:xfrm>
            <a:off x="4663440" y="2020823"/>
            <a:ext cx="4023360" cy="704089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10000"/>
              </a:lnSpc>
              <a:spcBef>
                <a:spcPts val="400"/>
              </a:spcBef>
              <a:defRPr b="1" spc="200" sz="1800"/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xfrm>
            <a:off x="2514600" y="975360"/>
            <a:ext cx="4114800" cy="7010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1335973"/>
            <a:ext cx="9144000" cy="55220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-1" y="1331436"/>
            <a:ext cx="9144001" cy="1588"/>
          </a:xfrm>
          <a:prstGeom prst="line">
            <a:avLst/>
          </a:prstGeom>
          <a:ln w="12700">
            <a:solidFill>
              <a:srgbClr val="BBAA8A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" name="Shape 72"/>
          <p:cNvSpPr/>
          <p:nvPr>
            <p:ph type="title"/>
          </p:nvPr>
        </p:nvSpPr>
        <p:spPr>
          <a:xfrm>
            <a:off x="2514600" y="975360"/>
            <a:ext cx="4114800" cy="7010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1335973"/>
            <a:ext cx="9144000" cy="55220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-1" y="1331436"/>
            <a:ext cx="9144001" cy="1588"/>
          </a:xfrm>
          <a:prstGeom prst="line">
            <a:avLst/>
          </a:prstGeom>
          <a:ln w="12700">
            <a:solidFill>
              <a:srgbClr val="BBAA8A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Shape 89"/>
          <p:cNvSpPr/>
          <p:nvPr>
            <p:ph type="body" sz="half" idx="1"/>
          </p:nvPr>
        </p:nvSpPr>
        <p:spPr>
          <a:xfrm>
            <a:off x="1485900" y="1914525"/>
            <a:ext cx="6172200" cy="351091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body" sz="quarter" idx="13"/>
          </p:nvPr>
        </p:nvSpPr>
        <p:spPr>
          <a:xfrm>
            <a:off x="1737360" y="5513832"/>
            <a:ext cx="5669280" cy="548641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spcBef>
                <a:spcPts val="0"/>
              </a:spcBef>
              <a:defRPr spc="0" sz="1400"/>
            </a:pPr>
          </a:p>
        </p:txBody>
      </p:sp>
      <p:sp>
        <p:nvSpPr>
          <p:cNvPr id="91" name="Shape 91"/>
          <p:cNvSpPr/>
          <p:nvPr>
            <p:ph type="title"/>
          </p:nvPr>
        </p:nvSpPr>
        <p:spPr>
          <a:xfrm>
            <a:off x="2514600" y="975360"/>
            <a:ext cx="4114800" cy="7010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1335973"/>
            <a:ext cx="9144000" cy="55220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-1" y="1331436"/>
            <a:ext cx="9144001" cy="1588"/>
          </a:xfrm>
          <a:prstGeom prst="line">
            <a:avLst/>
          </a:prstGeom>
          <a:ln w="12700">
            <a:solidFill>
              <a:srgbClr val="BBAA8A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Shape 101"/>
          <p:cNvSpPr/>
          <p:nvPr>
            <p:ph type="pic" sz="half" idx="13"/>
          </p:nvPr>
        </p:nvSpPr>
        <p:spPr>
          <a:xfrm>
            <a:off x="1852209" y="2026917"/>
            <a:ext cx="5439582" cy="3263751"/>
          </a:xfrm>
          <a:prstGeom prst="rect">
            <a:avLst/>
          </a:prstGeom>
          <a:ln w="69850">
            <a:solidFill>
              <a:srgbClr val="FFFFFF"/>
            </a:solidFill>
            <a:miter lim="800000"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1737360" y="5516879"/>
            <a:ext cx="5669280" cy="54864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400">
                <a:solidFill>
                  <a:srgbClr val="E3DCCF"/>
                </a:solidFill>
              </a:defRPr>
            </a:lvl1pPr>
            <a:lvl2pPr indent="171450">
              <a:defRPr sz="1400">
                <a:solidFill>
                  <a:srgbClr val="E3DCCF"/>
                </a:solidFill>
              </a:defRPr>
            </a:lvl2pPr>
            <a:lvl3pPr indent="344488">
              <a:defRPr sz="1400">
                <a:solidFill>
                  <a:srgbClr val="E3DCCF"/>
                </a:solidFill>
              </a:defRPr>
            </a:lvl3pPr>
            <a:lvl4pPr indent="515937">
              <a:defRPr sz="1400">
                <a:solidFill>
                  <a:srgbClr val="E3DCCF"/>
                </a:solidFill>
              </a:defRPr>
            </a:lvl4pPr>
            <a:lvl5pPr indent="687387">
              <a:defRPr sz="1400">
                <a:solidFill>
                  <a:srgbClr val="E3DCC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/>
          <p:nvPr>
            <p:ph type="title"/>
          </p:nvPr>
        </p:nvSpPr>
        <p:spPr>
          <a:xfrm>
            <a:off x="2514600" y="975360"/>
            <a:ext cx="4114800" cy="7010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solidFill>
            <a:srgbClr val="FFFFFF"/>
          </a:solidFill>
          <a:ln w="762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499756" y="6242050"/>
            <a:ext cx="144488" cy="1651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normAutofit fontScale="100000" lnSpcReduction="0"/>
          </a:bodyPr>
          <a:lstStyle>
            <a:lvl1pPr algn="ctr">
              <a:defRPr b="1" sz="1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Garamond"/>
        </a:defRPr>
      </a:lvl1pPr>
      <a:lvl2pPr marL="0" marR="0" indent="0" algn="ct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Garamond"/>
        </a:defRPr>
      </a:lvl2pPr>
      <a:lvl3pPr marL="0" marR="0" indent="0" algn="ct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Garamond"/>
        </a:defRPr>
      </a:lvl3pPr>
      <a:lvl4pPr marL="0" marR="0" indent="0" algn="ct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Garamond"/>
        </a:defRPr>
      </a:lvl4pPr>
      <a:lvl5pPr marL="0" marR="0" indent="0" algn="ct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Garamond"/>
        </a:defRPr>
      </a:lvl5pPr>
      <a:lvl6pPr marL="0" marR="0" indent="0" algn="ct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Garamond"/>
        </a:defRPr>
      </a:lvl6pPr>
      <a:lvl7pPr marL="0" marR="0" indent="0" algn="ct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Garamond"/>
        </a:defRPr>
      </a:lvl7pPr>
      <a:lvl8pPr marL="0" marR="0" indent="0" algn="ct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Garamond"/>
        </a:defRPr>
      </a:lvl8pPr>
      <a:lvl9pPr marL="0" marR="0" indent="0" algn="ct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Garamond"/>
        </a:defRPr>
      </a:lvl9pPr>
    </p:titleStyle>
    <p:bodyStyle>
      <a:lvl1pPr marL="0" marR="0" indent="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2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Garamond"/>
        </a:defRPr>
      </a:lvl1pPr>
      <a:lvl2pPr marL="0" marR="0" indent="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2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Garamond"/>
        </a:defRPr>
      </a:lvl2pPr>
      <a:lvl3pPr marL="0" marR="0" indent="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2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Garamond"/>
        </a:defRPr>
      </a:lvl3pPr>
      <a:lvl4pPr marL="0" marR="0" indent="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2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Garamond"/>
        </a:defRPr>
      </a:lvl4pPr>
      <a:lvl5pPr marL="0" marR="0" indent="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2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Garamond"/>
        </a:defRPr>
      </a:lvl5pPr>
      <a:lvl6pPr marL="0" marR="0" indent="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2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Garamond"/>
        </a:defRPr>
      </a:lvl6pPr>
      <a:lvl7pPr marL="0" marR="0" indent="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2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Garamond"/>
        </a:defRPr>
      </a:lvl7pPr>
      <a:lvl8pPr marL="0" marR="0" indent="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2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Garamond"/>
        </a:defRPr>
      </a:lvl8pPr>
      <a:lvl9pPr marL="0" marR="0" indent="0" algn="ctr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30" strike="noStrike" sz="20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Garamond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4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5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ctrTitle"/>
          </p:nvPr>
        </p:nvSpPr>
        <p:spPr>
          <a:xfrm>
            <a:off x="2362200" y="2438400"/>
            <a:ext cx="4419600" cy="1066800"/>
          </a:xfrm>
          <a:prstGeom prst="rect">
            <a:avLst/>
          </a:prstGeom>
        </p:spPr>
        <p:txBody>
          <a:bodyPr/>
          <a:lstStyle>
            <a:lvl1pPr defTabSz="685800">
              <a:spcBef>
                <a:spcPts val="300"/>
              </a:spcBef>
              <a:defRPr cap="none" sz="2625">
                <a:solidFill>
                  <a:srgbClr val="000000"/>
                </a:solidFill>
                <a:latin typeface="Bradley Hand ITC"/>
                <a:ea typeface="Bradley Hand ITC"/>
                <a:cs typeface="Bradley Hand ITC"/>
                <a:sym typeface="Bradley Hand ITC"/>
              </a:defRPr>
            </a:lvl1pPr>
          </a:lstStyle>
          <a:p>
            <a:pPr/>
            <a:r>
              <a:t>FANTASY PREMIER LEAGUE</a:t>
            </a:r>
          </a:p>
        </p:txBody>
      </p:sp>
      <p:sp>
        <p:nvSpPr>
          <p:cNvPr id="136" name="Shape 136"/>
          <p:cNvSpPr/>
          <p:nvPr/>
        </p:nvSpPr>
        <p:spPr>
          <a:xfrm>
            <a:off x="5735782" y="3639189"/>
            <a:ext cx="685801" cy="456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Bradley Hand ITC"/>
                <a:ea typeface="Bradley Hand ITC"/>
                <a:cs typeface="Bradley Hand ITC"/>
                <a:sym typeface="Bradley Hand ITC"/>
              </a:defRPr>
            </a:lvl1pPr>
          </a:lstStyle>
          <a:p>
            <a:pPr/>
            <a:r>
              <a:t>BY:-</a:t>
            </a:r>
          </a:p>
        </p:txBody>
      </p:sp>
      <p:sp>
        <p:nvSpPr>
          <p:cNvPr id="137" name="Shape 137"/>
          <p:cNvSpPr/>
          <p:nvPr/>
        </p:nvSpPr>
        <p:spPr>
          <a:xfrm>
            <a:off x="6078682" y="3994665"/>
            <a:ext cx="2857501" cy="90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RISHABH SHRIVASTAVA</a:t>
            </a:r>
          </a:p>
          <a:p>
            <a:pPr>
              <a:defRPr sz="2000">
                <a:solidFill>
                  <a:srgbClr val="FFFFFF"/>
                </a:solidFill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DEEPAK GOPALAN</a:t>
            </a:r>
          </a:p>
        </p:txBody>
      </p:sp>
      <p:sp>
        <p:nvSpPr>
          <p:cNvPr id="138" name="Shape 138"/>
          <p:cNvSpPr/>
          <p:nvPr/>
        </p:nvSpPr>
        <p:spPr>
          <a:xfrm>
            <a:off x="6078682" y="4842300"/>
            <a:ext cx="2857501" cy="90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KEETI MURUGAN</a:t>
            </a:r>
          </a:p>
          <a:p>
            <a:pPr>
              <a:defRPr sz="2000">
                <a:solidFill>
                  <a:srgbClr val="FFFFFF"/>
                </a:solidFill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PRIYANKA BANDEKAR</a:t>
            </a:r>
          </a:p>
        </p:txBody>
      </p:sp>
      <p:sp>
        <p:nvSpPr>
          <p:cNvPr id="139" name="Shape 139"/>
          <p:cNvSpPr/>
          <p:nvPr/>
        </p:nvSpPr>
        <p:spPr>
          <a:xfrm>
            <a:off x="6078682" y="5680223"/>
            <a:ext cx="2857501" cy="900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  <a:latin typeface="Bradley Hand ITC"/>
                <a:ea typeface="Bradley Hand ITC"/>
                <a:cs typeface="Bradley Hand ITC"/>
                <a:sym typeface="Bradley Hand ITC"/>
              </a:defRPr>
            </a:lvl1pPr>
          </a:lstStyle>
          <a:p>
            <a:pPr/>
            <a:r>
              <a:t>DANASHREE PATIL</a:t>
            </a:r>
          </a:p>
        </p:txBody>
      </p:sp>
      <p:pic>
        <p:nvPicPr>
          <p:cNvPr id="140" name="Screenshot 2019-12-08 at 1.3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3094" y="330470"/>
            <a:ext cx="1686291" cy="2080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shot 2019-12-08 at 1.42.2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31290"/>
            <a:ext cx="9144000" cy="430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spcBef>
                <a:spcPts val="200"/>
              </a:spcBef>
              <a:defRPr b="0" cap="none" sz="2640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F</a:t>
            </a:r>
            <a:r>
              <a:rPr sz="2112"/>
              <a:t>unction</a:t>
            </a:r>
          </a:p>
        </p:txBody>
      </p:sp>
      <p:pic>
        <p:nvPicPr>
          <p:cNvPr id="197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4303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4750" y="352623"/>
            <a:ext cx="514500" cy="634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oints_func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5814" y="2238180"/>
            <a:ext cx="7405412" cy="423679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1514613" y="1797270"/>
            <a:ext cx="591100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Computed Column ‘Point’ in PlayerPerformance using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spcBef>
                <a:spcPts val="200"/>
              </a:spcBef>
              <a:defRPr b="0" cap="none" sz="2640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F</a:t>
            </a:r>
            <a:r>
              <a:rPr sz="2112"/>
              <a:t>unction</a:t>
            </a:r>
          </a:p>
        </p:txBody>
      </p:sp>
      <p:pic>
        <p:nvPicPr>
          <p:cNvPr id="203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4303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4750" y="352623"/>
            <a:ext cx="514500" cy="634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ameweekpoints_func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9312" y="2113288"/>
            <a:ext cx="6119103" cy="344199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287714" y="1734824"/>
            <a:ext cx="855966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Gameweekpoints function is used in the computed column gameweekpoints in myTeam Table</a:t>
            </a:r>
          </a:p>
        </p:txBody>
      </p:sp>
      <p:pic>
        <p:nvPicPr>
          <p:cNvPr id="207" name="gameweekpoints_outpu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86382" y="2680455"/>
            <a:ext cx="2410446" cy="2116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spcBef>
                <a:spcPts val="200"/>
              </a:spcBef>
              <a:defRPr b="0" cap="none" sz="2640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F</a:t>
            </a:r>
            <a:r>
              <a:rPr sz="2112"/>
              <a:t>unction</a:t>
            </a:r>
          </a:p>
        </p:txBody>
      </p:sp>
      <p:pic>
        <p:nvPicPr>
          <p:cNvPr id="210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4303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4750" y="352623"/>
            <a:ext cx="514500" cy="634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function_totalpoint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18" y="3065095"/>
            <a:ext cx="4688086" cy="2746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totalpoints_outpu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37631" y="3035986"/>
            <a:ext cx="3954122" cy="280437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2085016" y="2023164"/>
            <a:ext cx="621338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Calculates Computed Column “TotalPoints” in users table  in UDF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3504">
              <a:spcBef>
                <a:spcPts val="200"/>
              </a:spcBef>
              <a:defRPr b="0" cap="none" sz="2640">
                <a:latin typeface="Bradley Hand ITC"/>
                <a:ea typeface="Bradley Hand ITC"/>
                <a:cs typeface="Bradley Hand ITC"/>
                <a:sym typeface="Bradley Hand ITC"/>
              </a:defRPr>
            </a:lvl1pPr>
          </a:lstStyle>
          <a:p>
            <a:pPr/>
            <a:r>
              <a:t>Encryption</a:t>
            </a:r>
          </a:p>
        </p:txBody>
      </p:sp>
      <p:pic>
        <p:nvPicPr>
          <p:cNvPr id="217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4303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4750" y="352623"/>
            <a:ext cx="514500" cy="634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encryp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8706" y="3070343"/>
            <a:ext cx="8326588" cy="2053287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2734606" y="2213351"/>
            <a:ext cx="367478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Encryption for password in Users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03504">
              <a:spcBef>
                <a:spcPts val="200"/>
              </a:spcBef>
              <a:defRPr b="0" cap="none" sz="2640">
                <a:latin typeface="Bradley Hand ITC"/>
                <a:ea typeface="Bradley Hand ITC"/>
                <a:cs typeface="Bradley Hand ITC"/>
                <a:sym typeface="Bradley Hand ITC"/>
              </a:defRPr>
            </a:lvl1pPr>
          </a:lstStyle>
          <a:p>
            <a:pPr/>
            <a:r>
              <a:t>Encryption</a:t>
            </a:r>
          </a:p>
        </p:txBody>
      </p:sp>
      <p:pic>
        <p:nvPicPr>
          <p:cNvPr id="223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4303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4750" y="352623"/>
            <a:ext cx="514500" cy="634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sword1_outpu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9603" y="3805109"/>
            <a:ext cx="8744794" cy="137334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3408351" y="2792730"/>
            <a:ext cx="2017326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Password Encryption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2514600" y="990600"/>
            <a:ext cx="4114800" cy="701041"/>
          </a:xfrm>
          <a:prstGeom prst="rect">
            <a:avLst/>
          </a:prstGeom>
        </p:spPr>
        <p:txBody>
          <a:bodyPr/>
          <a:lstStyle/>
          <a:p>
            <a:pPr defTabSz="603504">
              <a:spcBef>
                <a:spcPts val="200"/>
              </a:spcBef>
              <a:defRPr b="0" cap="none" sz="2640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V</a:t>
            </a:r>
            <a:r>
              <a:rPr sz="2112"/>
              <a:t>iews</a:t>
            </a:r>
          </a:p>
        </p:txBody>
      </p:sp>
      <p:pic>
        <p:nvPicPr>
          <p:cNvPr id="229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990"/>
            <a:ext cx="9144000" cy="430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6747" y="381148"/>
            <a:ext cx="510506" cy="629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views_fixtu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10088" y="2257646"/>
            <a:ext cx="6123824" cy="440947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1801785" y="1814623"/>
            <a:ext cx="537354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View created on fixture table to view fixtures of the games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67512">
              <a:spcBef>
                <a:spcPts val="200"/>
              </a:spcBef>
              <a:defRPr b="0" cap="none" sz="2628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U</a:t>
            </a:r>
            <a:r>
              <a:rPr sz="1825"/>
              <a:t>sers Cases</a:t>
            </a:r>
          </a:p>
        </p:txBody>
      </p:sp>
      <p:pic>
        <p:nvPicPr>
          <p:cNvPr id="235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261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6365" y="373409"/>
            <a:ext cx="531270" cy="655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dreamteam_repor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57684" y="2922410"/>
            <a:ext cx="5028632" cy="3508195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1523388" y="2139385"/>
            <a:ext cx="651219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Dreamteam with 4 midfielders,4 defenders ,2 forward and 1 goalkeeper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67512">
              <a:spcBef>
                <a:spcPts val="200"/>
              </a:spcBef>
              <a:defRPr b="0" cap="none" sz="2628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U</a:t>
            </a:r>
            <a:r>
              <a:rPr sz="1825"/>
              <a:t>sers Cases</a:t>
            </a:r>
          </a:p>
        </p:txBody>
      </p:sp>
      <p:pic>
        <p:nvPicPr>
          <p:cNvPr id="241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261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6365" y="373409"/>
            <a:ext cx="531270" cy="655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avg_repor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4886" y="2237138"/>
            <a:ext cx="5887963" cy="412080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2111481" y="1796749"/>
            <a:ext cx="494425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Average Points scored according to the player 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67512">
              <a:spcBef>
                <a:spcPts val="200"/>
              </a:spcBef>
              <a:defRPr b="0" cap="none" sz="2628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U</a:t>
            </a:r>
            <a:r>
              <a:rPr sz="1825"/>
              <a:t>sers Cases</a:t>
            </a:r>
          </a:p>
        </p:txBody>
      </p:sp>
      <p:pic>
        <p:nvPicPr>
          <p:cNvPr id="247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261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6365" y="373409"/>
            <a:ext cx="531270" cy="655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WhatsApp Image 2019-12-09 at 4.54.50 PM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8509" y="2641085"/>
            <a:ext cx="6327146" cy="405209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2339503" y="2074022"/>
            <a:ext cx="432297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Performance history of overall best goalkeeper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67512">
              <a:spcBef>
                <a:spcPts val="200"/>
              </a:spcBef>
              <a:defRPr b="0" cap="none" sz="2628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U</a:t>
            </a:r>
            <a:r>
              <a:rPr sz="1825"/>
              <a:t>sers Cases</a:t>
            </a:r>
          </a:p>
        </p:txBody>
      </p:sp>
      <p:pic>
        <p:nvPicPr>
          <p:cNvPr id="253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261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6365" y="373409"/>
            <a:ext cx="531270" cy="65539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2339503" y="2074022"/>
            <a:ext cx="410508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Performance history of overall best defender</a:t>
            </a:r>
          </a:p>
        </p:txBody>
      </p:sp>
      <p:pic>
        <p:nvPicPr>
          <p:cNvPr id="256" name="WhatsApp Image 2019-12-09 at 5.01.47 PM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9885" y="2519645"/>
            <a:ext cx="6463123" cy="4166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/>
        </p:nvSpPr>
        <p:spPr>
          <a:xfrm>
            <a:off x="2514600" y="975360"/>
            <a:ext cx="4114800" cy="701041"/>
          </a:xfrm>
          <a:prstGeom prst="rect">
            <a:avLst/>
          </a:prstGeom>
          <a:solidFill>
            <a:srgbClr val="FFFFFF"/>
          </a:solidFill>
          <a:ln w="762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758951">
              <a:spcBef>
                <a:spcPts val="300"/>
              </a:spcBef>
              <a:defRPr sz="2656">
                <a:solidFill>
                  <a:srgbClr val="404040"/>
                </a:solidFill>
                <a:latin typeface="Bradley Hand ITC"/>
                <a:ea typeface="Bradley Hand ITC"/>
                <a:cs typeface="Bradley Hand ITC"/>
                <a:sym typeface="Bradley Hand ITC"/>
              </a:defRPr>
            </a:lvl1pPr>
          </a:lstStyle>
          <a:p>
            <a:pPr/>
            <a:r>
              <a:t>SYSTEM</a:t>
            </a:r>
          </a:p>
        </p:txBody>
      </p:sp>
      <p:pic>
        <p:nvPicPr>
          <p:cNvPr id="145" name="Screenshot 2019-12-08 at 1.3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7430" y="404614"/>
            <a:ext cx="469140" cy="578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creenshot 2019-12-08 at 1.42.2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7776"/>
            <a:ext cx="9144000" cy="43058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69373" y="2310958"/>
            <a:ext cx="900525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Char char="•"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Our system simulates the official fantasy premier league application used by nearly 6 million users worldwide</a:t>
            </a:r>
          </a:p>
        </p:txBody>
      </p:sp>
      <p:sp>
        <p:nvSpPr>
          <p:cNvPr id="148" name="Shape 148"/>
          <p:cNvSpPr/>
          <p:nvPr/>
        </p:nvSpPr>
        <p:spPr>
          <a:xfrm>
            <a:off x="66666" y="4647614"/>
            <a:ext cx="826676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Char char="•"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Player Performance is gathered every week based on the fixtures for  a chosen game week</a:t>
            </a:r>
          </a:p>
        </p:txBody>
      </p:sp>
      <p:sp>
        <p:nvSpPr>
          <p:cNvPr id="149" name="Shape 149"/>
          <p:cNvSpPr/>
          <p:nvPr/>
        </p:nvSpPr>
        <p:spPr>
          <a:xfrm>
            <a:off x="66666" y="4186998"/>
            <a:ext cx="39717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Char char="•"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Each user participates in multiple leagues</a:t>
            </a:r>
          </a:p>
        </p:txBody>
      </p:sp>
      <p:sp>
        <p:nvSpPr>
          <p:cNvPr id="150" name="Shape 150"/>
          <p:cNvSpPr/>
          <p:nvPr/>
        </p:nvSpPr>
        <p:spPr>
          <a:xfrm>
            <a:off x="64273" y="3532257"/>
            <a:ext cx="9167997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Char char="•"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Each user chooses set of 11 players every week.Every user is given 100 points to select the team of 11 players(Goalkeeper, Forward, MidFielder, Defence).</a:t>
            </a:r>
          </a:p>
        </p:txBody>
      </p:sp>
      <p:sp>
        <p:nvSpPr>
          <p:cNvPr id="151" name="Shape 151"/>
          <p:cNvSpPr/>
          <p:nvPr/>
        </p:nvSpPr>
        <p:spPr>
          <a:xfrm>
            <a:off x="92993" y="3001987"/>
            <a:ext cx="644823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28600" indent="-228600">
              <a:buSzPct val="100000"/>
              <a:buChar char="•"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There can be almost 38 game weeks with 10 fixtures each game week</a:t>
            </a:r>
          </a:p>
        </p:txBody>
      </p:sp>
      <p:sp>
        <p:nvSpPr>
          <p:cNvPr id="152" name="Shape 152"/>
          <p:cNvSpPr/>
          <p:nvPr/>
        </p:nvSpPr>
        <p:spPr>
          <a:xfrm>
            <a:off x="-169503" y="5108230"/>
            <a:ext cx="918464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457200" indent="-228600">
              <a:buClr>
                <a:srgbClr val="FFFFFF"/>
              </a:buClr>
              <a:buSzPct val="100000"/>
              <a:buChar char="•"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Users compete against each other in a given league based on points scored by their respective teams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67512">
              <a:spcBef>
                <a:spcPts val="200"/>
              </a:spcBef>
              <a:defRPr b="0" cap="none" sz="2628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U</a:t>
            </a:r>
            <a:r>
              <a:rPr sz="1825"/>
              <a:t>sers Cases</a:t>
            </a:r>
          </a:p>
        </p:txBody>
      </p:sp>
      <p:pic>
        <p:nvPicPr>
          <p:cNvPr id="259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261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6365" y="373409"/>
            <a:ext cx="531270" cy="65539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2339503" y="2074022"/>
            <a:ext cx="426716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Performance history of overall best midfielder</a:t>
            </a:r>
          </a:p>
        </p:txBody>
      </p:sp>
      <p:pic>
        <p:nvPicPr>
          <p:cNvPr id="262" name="WhatsApp Image 2019-12-09 at 5.06.02 PM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0789" y="2583702"/>
            <a:ext cx="6539890" cy="4234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67512">
              <a:spcBef>
                <a:spcPts val="200"/>
              </a:spcBef>
              <a:defRPr b="0" cap="none" sz="2628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U</a:t>
            </a:r>
            <a:r>
              <a:rPr sz="1825"/>
              <a:t>sers Cases</a:t>
            </a:r>
          </a:p>
        </p:txBody>
      </p:sp>
      <p:pic>
        <p:nvPicPr>
          <p:cNvPr id="265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261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6365" y="373409"/>
            <a:ext cx="531270" cy="65539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2339503" y="2074022"/>
            <a:ext cx="46550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Performance history of overall best forward player</a:t>
            </a:r>
          </a:p>
        </p:txBody>
      </p:sp>
      <p:pic>
        <p:nvPicPr>
          <p:cNvPr id="268" name="WhatsApp Image 2019-12-09 at 5.11.25 PM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1090" y="2476399"/>
            <a:ext cx="5981820" cy="4219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58951">
              <a:spcBef>
                <a:spcPts val="300"/>
              </a:spcBef>
              <a:defRPr b="0" cap="none" sz="2656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S</a:t>
            </a:r>
            <a:r>
              <a:rPr sz="1992"/>
              <a:t>ummary of </a:t>
            </a:r>
            <a:r>
              <a:t>D</a:t>
            </a:r>
            <a:r>
              <a:rPr sz="1992"/>
              <a:t>esign</a:t>
            </a:r>
          </a:p>
        </p:txBody>
      </p:sp>
      <p:sp>
        <p:nvSpPr>
          <p:cNvPr id="155" name="Shape 155"/>
          <p:cNvSpPr/>
          <p:nvPr/>
        </p:nvSpPr>
        <p:spPr>
          <a:xfrm>
            <a:off x="190499" y="1892714"/>
            <a:ext cx="8763001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>
                <a:solidFill>
                  <a:srgbClr val="FFFFFF"/>
                </a:solidFill>
              </a:defRPr>
            </a:pPr>
            <a:r>
              <a:t>Tables:		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User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UserLeagues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Leagues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MyTeam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GameWeek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Fixtures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MyTeamPlayers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Players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PlayerPerformance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FixtureStats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PlayerPosition</a:t>
            </a:r>
          </a:p>
          <a:p>
            <a:pPr marL="228600" indent="-228600">
              <a:buSzPct val="100000"/>
              <a:buChar char="•"/>
              <a:defRPr sz="2200">
                <a:solidFill>
                  <a:srgbClr val="FFFFFF"/>
                </a:solidFill>
              </a:defRPr>
            </a:pPr>
            <a:r>
              <a:t>Teams</a:t>
            </a:r>
          </a:p>
          <a:p>
            <a:pPr>
              <a:defRPr sz="2200">
                <a:solidFill>
                  <a:srgbClr val="FFFFFF"/>
                </a:solidFill>
              </a:defRPr>
            </a:pP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				 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             					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				 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			 	</a:t>
            </a:r>
          </a:p>
          <a:p>
            <a:pPr>
              <a:defRPr sz="2200">
                <a:solidFill>
                  <a:srgbClr val="FFFFFF"/>
                </a:solidFill>
              </a:defRPr>
            </a:pPr>
            <a:r>
              <a:t>		</a:t>
            </a:r>
          </a:p>
        </p:txBody>
      </p:sp>
      <p:pic>
        <p:nvPicPr>
          <p:cNvPr id="156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6632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7483" y="437455"/>
            <a:ext cx="404452" cy="498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cap="none" sz="2400">
                <a:latin typeface="Bradley Hand ITC"/>
                <a:ea typeface="Bradley Hand ITC"/>
                <a:cs typeface="Bradley Hand ITC"/>
                <a:sym typeface="Bradley Hand ITC"/>
              </a:defRPr>
            </a:lvl1pPr>
          </a:lstStyle>
          <a:p>
            <a:pPr/>
            <a:r>
              <a:t>Flow of system:-</a:t>
            </a:r>
          </a:p>
        </p:txBody>
      </p:sp>
      <p:pic>
        <p:nvPicPr>
          <p:cNvPr id="160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90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6148" y="343594"/>
            <a:ext cx="486122" cy="599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creenshot 2019-12-09 at 2.10.1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400" y="2530693"/>
            <a:ext cx="9093200" cy="3132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spcBef>
                <a:spcPts val="200"/>
              </a:spcBef>
              <a:defRPr b="0" cap="none" sz="2640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T</a:t>
            </a:r>
            <a:r>
              <a:rPr sz="2112"/>
              <a:t>riggers</a:t>
            </a:r>
          </a:p>
        </p:txBody>
      </p:sp>
      <p:pic>
        <p:nvPicPr>
          <p:cNvPr id="165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890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8259" y="382637"/>
            <a:ext cx="507482" cy="62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ameweekSwitch_trigge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9103" y="2061967"/>
            <a:ext cx="5705794" cy="377874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1076809" y="1655771"/>
            <a:ext cx="699038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Trigger switches the previous game week to 0 and the current gameweek to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1791">
              <a:spcBef>
                <a:spcPts val="200"/>
              </a:spcBef>
              <a:defRPr b="0" cap="none" sz="2652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S</a:t>
            </a:r>
            <a:r>
              <a:rPr sz="2176"/>
              <a:t>tore</a:t>
            </a:r>
            <a:r>
              <a:t>  P</a:t>
            </a:r>
            <a:r>
              <a:rPr sz="2176"/>
              <a:t>rocedures</a:t>
            </a:r>
          </a:p>
        </p:txBody>
      </p:sp>
      <p:pic>
        <p:nvPicPr>
          <p:cNvPr id="171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1794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9587" y="391963"/>
            <a:ext cx="524826" cy="647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WhatsApp Image 2019-12-09 at 2.26.26 PM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5322" y="2499808"/>
            <a:ext cx="6033418" cy="389875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2473022" y="2036034"/>
            <a:ext cx="419795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Adding random data into PlayerPerformance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1791">
              <a:spcBef>
                <a:spcPts val="200"/>
              </a:spcBef>
              <a:defRPr b="0" cap="none" sz="2652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S</a:t>
            </a:r>
            <a:r>
              <a:rPr sz="2176"/>
              <a:t>tore</a:t>
            </a:r>
            <a:r>
              <a:t>  P</a:t>
            </a:r>
            <a:r>
              <a:rPr sz="2176"/>
              <a:t>rocedures</a:t>
            </a:r>
          </a:p>
        </p:txBody>
      </p:sp>
      <p:pic>
        <p:nvPicPr>
          <p:cNvPr id="177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11794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9587" y="391963"/>
            <a:ext cx="524826" cy="64744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3227709" y="1990182"/>
            <a:ext cx="215093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Performing a transfer?</a:t>
            </a:r>
          </a:p>
        </p:txBody>
      </p:sp>
      <p:pic>
        <p:nvPicPr>
          <p:cNvPr id="180" name="WhatsApp Image 2019-12-09 at 3.00.21 PM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5583" y="2430946"/>
            <a:ext cx="6150197" cy="3688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03504">
              <a:spcBef>
                <a:spcPts val="200"/>
              </a:spcBef>
              <a:defRPr b="0" cap="none" sz="2640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S</a:t>
            </a:r>
            <a:r>
              <a:rPr sz="2112"/>
              <a:t>tore  </a:t>
            </a:r>
            <a:r>
              <a:t>P</a:t>
            </a:r>
            <a:r>
              <a:rPr sz="2112"/>
              <a:t>rocedures</a:t>
            </a:r>
          </a:p>
        </p:txBody>
      </p:sp>
      <p:pic>
        <p:nvPicPr>
          <p:cNvPr id="183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444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63801" y="399752"/>
            <a:ext cx="470640" cy="580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dreamteam_procedu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42509" y="2040179"/>
            <a:ext cx="5132937" cy="3431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dreamteam_outpu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21598" y="5518626"/>
            <a:ext cx="2500804" cy="125586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7604762" y="2460141"/>
            <a:ext cx="498499" cy="358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188" name="Shape 188"/>
          <p:cNvSpPr/>
          <p:nvPr/>
        </p:nvSpPr>
        <p:spPr>
          <a:xfrm>
            <a:off x="2184091" y="1720687"/>
            <a:ext cx="514137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u="sng">
                <a:solidFill>
                  <a:srgbClr val="FFFFFF"/>
                </a:solidFill>
              </a:defRPr>
            </a:lvl1pPr>
          </a:lstStyle>
          <a:p>
            <a:pPr/>
            <a:r>
              <a:t>11 Best Performing Players for particular Gameweek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21791">
              <a:spcBef>
                <a:spcPts val="200"/>
              </a:spcBef>
              <a:defRPr b="0" cap="none" sz="2652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S</a:t>
            </a:r>
            <a:r>
              <a:rPr sz="2176"/>
              <a:t>tore</a:t>
            </a:r>
            <a:r>
              <a:t>  P</a:t>
            </a:r>
            <a:r>
              <a:rPr sz="2176"/>
              <a:t>rocedures</a:t>
            </a:r>
          </a:p>
        </p:txBody>
      </p:sp>
      <p:pic>
        <p:nvPicPr>
          <p:cNvPr id="191" name="Screenshot 2019-12-08 at 1.42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90"/>
            <a:ext cx="9144000" cy="430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shot 2019-12-08 at 1.38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9496" y="373360"/>
            <a:ext cx="505008" cy="623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3192922" y="1740555"/>
            <a:ext cx="286308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FFFFFF"/>
                </a:solidFill>
                <a:latin typeface="Garamond Bold Italic"/>
                <a:ea typeface="Garamond Bold Italic"/>
                <a:cs typeface="Garamond Bold Italic"/>
                <a:sym typeface="Garamond Bold Italic"/>
              </a:defRPr>
            </a:lvl1pPr>
          </a:lstStyle>
          <a:p>
            <a:pPr/>
            <a:r>
              <a:t>Top 3 Players in a GameWeek</a:t>
            </a:r>
          </a:p>
        </p:txBody>
      </p:sp>
      <p:pic>
        <p:nvPicPr>
          <p:cNvPr id="194" name="topplayer_proc-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2511" y="2124751"/>
            <a:ext cx="5803901" cy="468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Tie">
  <a:themeElements>
    <a:clrScheme name="BlackTi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0000FF"/>
      </a:hlink>
      <a:folHlink>
        <a:srgbClr val="FF00FF"/>
      </a:folHlink>
    </a:clrScheme>
    <a:fontScheme name="BlackTie">
      <a:majorFont>
        <a:latin typeface="Garamond"/>
        <a:ea typeface="Garamond"/>
        <a:cs typeface="Garamond"/>
      </a:majorFont>
      <a:minorFont>
        <a:latin typeface="Helvetica"/>
        <a:ea typeface="Helvetica"/>
        <a:cs typeface="Helvetica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41909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41909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41909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Tie">
  <a:themeElements>
    <a:clrScheme name="BlackTi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0000FF"/>
      </a:hlink>
      <a:folHlink>
        <a:srgbClr val="FF00FF"/>
      </a:folHlink>
    </a:clrScheme>
    <a:fontScheme name="BlackTie">
      <a:majorFont>
        <a:latin typeface="Garamond"/>
        <a:ea typeface="Garamond"/>
        <a:cs typeface="Garamond"/>
      </a:majorFont>
      <a:minorFont>
        <a:latin typeface="Helvetica"/>
        <a:ea typeface="Helvetica"/>
        <a:cs typeface="Helvetica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41909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41909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41909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aramon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